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حبيبة هلال محمد السيد" initials="h" lastIdx="1" clrIdx="0">
    <p:extLst>
      <p:ext uri="{19B8F6BF-5375-455C-9EA6-DF929625EA0E}">
        <p15:presenceInfo xmlns:p15="http://schemas.microsoft.com/office/powerpoint/2012/main" userId="S::cds.habibahelal30308@alexu.edu.eg::9d56874b-2560-4fcb-bf03-bf7d8770c1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48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37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1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65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177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91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0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31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52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3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75B5E10-50AC-4AFF-8218-F00F40FC2538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DE22EBA-7E5A-4A03-A9C7-E30B401C3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476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kaggle.com/datasets/asdasdasasdas/garbage-classificcatio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EEAF-1D9E-3193-BE3E-3A9D41776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083" y="254523"/>
            <a:ext cx="8748075" cy="641023"/>
          </a:xfrm>
        </p:spPr>
        <p:txBody>
          <a:bodyPr>
            <a:normAutofit/>
          </a:bodyPr>
          <a:lstStyle/>
          <a:p>
            <a:r>
              <a:rPr lang="en-US" sz="2000" dirty="0"/>
              <a:t>Smart Waste Classification and Recycling Assistant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21DDB-A7FF-24C2-AF11-CE1816D8D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8914" y="1419383"/>
            <a:ext cx="6648256" cy="1454368"/>
          </a:xfrm>
        </p:spPr>
        <p:txBody>
          <a:bodyPr>
            <a:noAutofit/>
          </a:bodyPr>
          <a:lstStyle/>
          <a:p>
            <a:pPr algn="just"/>
            <a:r>
              <a:rPr lang="en-US" sz="1400" b="1" dirty="0">
                <a:solidFill>
                  <a:schemeClr val="bg1"/>
                </a:solidFill>
              </a:rPr>
              <a:t>Name: </a:t>
            </a:r>
            <a:r>
              <a:rPr lang="en-US" sz="1400" dirty="0">
                <a:solidFill>
                  <a:schemeClr val="bg1"/>
                </a:solidFill>
              </a:rPr>
              <a:t>Habiba Helal Mohammed </a:t>
            </a:r>
          </a:p>
          <a:p>
            <a:pPr algn="just"/>
            <a:r>
              <a:rPr lang="en-US" sz="1400" b="1" dirty="0">
                <a:solidFill>
                  <a:schemeClr val="bg1"/>
                </a:solidFill>
              </a:rPr>
              <a:t>Faculty: </a:t>
            </a:r>
            <a:r>
              <a:rPr lang="en-US" sz="1400" dirty="0">
                <a:solidFill>
                  <a:schemeClr val="bg1"/>
                </a:solidFill>
              </a:rPr>
              <a:t>Faculty of Computers and Data Science, Alexandria University</a:t>
            </a:r>
          </a:p>
          <a:p>
            <a:pPr algn="just"/>
            <a:r>
              <a:rPr lang="en-US" sz="1400" b="1" dirty="0">
                <a:solidFill>
                  <a:schemeClr val="bg1"/>
                </a:solidFill>
              </a:rPr>
              <a:t>Department: </a:t>
            </a:r>
            <a:r>
              <a:rPr lang="en-US" sz="1400" dirty="0">
                <a:solidFill>
                  <a:schemeClr val="bg1"/>
                </a:solidFill>
              </a:rPr>
              <a:t>Artificial Intelligence </a:t>
            </a:r>
          </a:p>
          <a:p>
            <a:pPr algn="just"/>
            <a:r>
              <a:rPr lang="en-US" sz="1400" b="1" dirty="0">
                <a:solidFill>
                  <a:schemeClr val="bg1"/>
                </a:solidFill>
              </a:rPr>
              <a:t>Training Provider: </a:t>
            </a:r>
            <a:r>
              <a:rPr lang="en-US" sz="1400" dirty="0">
                <a:solidFill>
                  <a:schemeClr val="bg1"/>
                </a:solidFill>
              </a:rPr>
              <a:t>MAIM Company for Digital Solutions </a:t>
            </a:r>
          </a:p>
          <a:p>
            <a:pPr algn="just"/>
            <a:r>
              <a:rPr lang="en-US" sz="1400" b="1" dirty="0">
                <a:solidFill>
                  <a:schemeClr val="bg1"/>
                </a:solidFill>
              </a:rPr>
              <a:t>Track:</a:t>
            </a:r>
            <a:r>
              <a:rPr lang="en-US" sz="1400" dirty="0">
                <a:solidFill>
                  <a:schemeClr val="bg1"/>
                </a:solidFill>
              </a:rPr>
              <a:t> Computer Vision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CDD74B-77D4-038F-7652-EDB7068F86B7}"/>
              </a:ext>
            </a:extLst>
          </p:cNvPr>
          <p:cNvSpPr txBox="1"/>
          <p:nvPr/>
        </p:nvSpPr>
        <p:spPr>
          <a:xfrm>
            <a:off x="226243" y="3429000"/>
            <a:ext cx="60944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accent4">
                    <a:lumMod val="50000"/>
                  </a:schemeClr>
                </a:solidFill>
              </a:rPr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Improper waste sorting causes major environmental and recycling challenges.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Manual sorting is inefficient, error-prone, and labor-intensive.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Need for </a:t>
            </a:r>
            <a:r>
              <a:rPr lang="en-US" b="1" dirty="0">
                <a:solidFill>
                  <a:schemeClr val="bg1"/>
                </a:solidFill>
              </a:rPr>
              <a:t>AI-powered automated waste classification system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Applications: Smart bins, recycling plants, municipal services.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CA6A03-C097-A5F3-6FE5-5D448D50885A}"/>
              </a:ext>
            </a:extLst>
          </p:cNvPr>
          <p:cNvSpPr txBox="1"/>
          <p:nvPr/>
        </p:nvSpPr>
        <p:spPr>
          <a:xfrm>
            <a:off x="6506852" y="3429000"/>
            <a:ext cx="534578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 err="1">
                <a:solidFill>
                  <a:schemeClr val="accent4">
                    <a:lumMod val="50000"/>
                  </a:schemeClr>
                </a:solidFill>
              </a:rPr>
              <a:t>DatasetTrashNet</a:t>
            </a:r>
            <a:r>
              <a:rPr lang="en-US" b="1" u="sng" dirty="0">
                <a:solidFill>
                  <a:schemeClr val="accent4">
                    <a:lumMod val="50000"/>
                  </a:schemeClr>
                </a:solidFill>
              </a:rPr>
              <a:t>: </a:t>
            </a:r>
          </a:p>
          <a:p>
            <a:r>
              <a:rPr lang="en-US" b="1" dirty="0">
                <a:solidFill>
                  <a:schemeClr val="bg1"/>
                </a:solidFill>
              </a:rPr>
              <a:t>Garbage Classification Dataset6 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Categories: </a:t>
            </a:r>
            <a:r>
              <a:rPr lang="en-US" dirty="0">
                <a:solidFill>
                  <a:schemeClr val="bg1"/>
                </a:solidFill>
              </a:rPr>
              <a:t>Glass, Paper, Cardboard, Plastic, Metal.</a:t>
            </a:r>
          </a:p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TrashTrain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1768 images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Validation: </a:t>
            </a:r>
            <a:r>
              <a:rPr lang="en-US" dirty="0">
                <a:solidFill>
                  <a:schemeClr val="bg1"/>
                </a:solidFill>
              </a:rPr>
              <a:t>328 </a:t>
            </a:r>
          </a:p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imagesTest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431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imagesSource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Kaggle Garbage Classification Dataset</a:t>
            </a:r>
          </a:p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Dataset Link: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– Garbage Classification Dataset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5C9EA1-9F8F-8E60-A51B-E53948763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58" y="1451144"/>
            <a:ext cx="2508317" cy="87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065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A8CE2F-4609-729D-981C-5AC026F7E4BB}"/>
              </a:ext>
            </a:extLst>
          </p:cNvPr>
          <p:cNvSpPr txBox="1"/>
          <p:nvPr/>
        </p:nvSpPr>
        <p:spPr>
          <a:xfrm>
            <a:off x="104775" y="199162"/>
            <a:ext cx="5457825" cy="28931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Preprocessing &amp; </a:t>
            </a:r>
            <a:r>
              <a:rPr lang="en-US" sz="1400" dirty="0" err="1"/>
              <a:t>AugmentationCleaning</a:t>
            </a:r>
            <a:r>
              <a:rPr lang="en-US" sz="1400" dirty="0"/>
              <a:t>, resizing, normalization, classical augmentation.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CNNs &amp; Transfer </a:t>
            </a:r>
            <a:r>
              <a:rPr lang="en-US" sz="1400" dirty="0" err="1"/>
              <a:t>LearningBaseline</a:t>
            </a:r>
            <a:r>
              <a:rPr lang="en-US" sz="1400" dirty="0"/>
              <a:t> CNN, </a:t>
            </a:r>
            <a:r>
              <a:rPr lang="en-US" sz="1400" dirty="0" err="1"/>
              <a:t>ResNet</a:t>
            </a:r>
            <a:r>
              <a:rPr lang="en-US" sz="1400" dirty="0"/>
              <a:t>, </a:t>
            </a:r>
            <a:r>
              <a:rPr lang="en-US" sz="1400" dirty="0" err="1"/>
              <a:t>EfficientNet</a:t>
            </a:r>
            <a:r>
              <a:rPr lang="en-US" sz="1400" dirty="0"/>
              <a:t>, </a:t>
            </a:r>
            <a:r>
              <a:rPr lang="en-US" sz="1400" dirty="0" err="1"/>
              <a:t>MobileNet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YOLO Detection ModelYOLOv5/YOLOv8 for waste localization.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GANs for Data </a:t>
            </a:r>
            <a:r>
              <a:rPr lang="en-US" sz="1400" dirty="0" err="1"/>
              <a:t>AugmentationSynthetic</a:t>
            </a:r>
            <a:r>
              <a:rPr lang="en-US" sz="1400" dirty="0"/>
              <a:t> data generation to address class imbalance.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Autoencoder for </a:t>
            </a:r>
            <a:r>
              <a:rPr lang="en-US" sz="1400" dirty="0" err="1"/>
              <a:t>DenoisingNoise</a:t>
            </a:r>
            <a:r>
              <a:rPr lang="en-US" sz="1400" dirty="0"/>
              <a:t> removal and feature learning.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247AD9-4DCE-DBF2-8A02-8DFF61F3C589}"/>
              </a:ext>
            </a:extLst>
          </p:cNvPr>
          <p:cNvSpPr txBox="1"/>
          <p:nvPr/>
        </p:nvSpPr>
        <p:spPr>
          <a:xfrm>
            <a:off x="5676900" y="630049"/>
            <a:ext cx="6096000" cy="203132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r>
              <a:rPr lang="en-US" dirty="0"/>
              <a:t>CNN: Lower baseline accuracy (~58%).</a:t>
            </a:r>
          </a:p>
          <a:p>
            <a:r>
              <a:rPr lang="en-US" dirty="0" err="1"/>
              <a:t>ResNet</a:t>
            </a:r>
            <a:r>
              <a:rPr lang="en-US" dirty="0"/>
              <a:t> &amp; </a:t>
            </a:r>
            <a:r>
              <a:rPr lang="en-US" dirty="0" err="1"/>
              <a:t>EfficientNet</a:t>
            </a:r>
            <a:r>
              <a:rPr lang="en-US" dirty="0"/>
              <a:t>: Strong generalization.</a:t>
            </a:r>
          </a:p>
          <a:p>
            <a:r>
              <a:rPr lang="en-US" dirty="0" err="1"/>
              <a:t>MobileNet</a:t>
            </a:r>
            <a:r>
              <a:rPr lang="en-US" dirty="0"/>
              <a:t>: Lightweight, efficient, good balance.</a:t>
            </a:r>
          </a:p>
          <a:p>
            <a:r>
              <a:rPr lang="en-US" dirty="0"/>
              <a:t>YOLO: Accurate detection with bounding boxes.</a:t>
            </a:r>
          </a:p>
          <a:p>
            <a:r>
              <a:rPr lang="en-US" dirty="0"/>
              <a:t>GANs: Generated realistic but variable-quality images.</a:t>
            </a:r>
          </a:p>
          <a:p>
            <a:r>
              <a:rPr lang="en-US" dirty="0"/>
              <a:t>Autoencoder: Effective denoising (PSNR=30.60, SSIM=0.8769).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C63A18-47A7-2771-06F8-6CCD6B86D9AC}"/>
              </a:ext>
            </a:extLst>
          </p:cNvPr>
          <p:cNvSpPr txBox="1"/>
          <p:nvPr/>
        </p:nvSpPr>
        <p:spPr>
          <a:xfrm>
            <a:off x="104775" y="3428999"/>
            <a:ext cx="3733800" cy="23083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/>
              <a:t>Ethical &amp; Societal </a:t>
            </a:r>
            <a:r>
              <a:rPr lang="en-US" sz="1600" b="1" dirty="0" err="1"/>
              <a:t>ImpactSupports</a:t>
            </a:r>
            <a:r>
              <a:rPr lang="en-US" sz="1600" b="1" dirty="0"/>
              <a:t> </a:t>
            </a:r>
          </a:p>
          <a:p>
            <a:r>
              <a:rPr lang="en-US" sz="1600" dirty="0">
                <a:solidFill>
                  <a:schemeClr val="bg1"/>
                </a:solidFill>
              </a:rPr>
              <a:t>UN SDGs 11, 12, 13.</a:t>
            </a:r>
          </a:p>
          <a:p>
            <a:r>
              <a:rPr lang="en-US" sz="1600" dirty="0">
                <a:solidFill>
                  <a:schemeClr val="bg1"/>
                </a:solidFill>
              </a:rPr>
              <a:t>Global waste projected to reach 3.4B tons annually by 2050 (World Bank).</a:t>
            </a:r>
          </a:p>
          <a:p>
            <a:r>
              <a:rPr lang="en-US" sz="1600" b="1" dirty="0">
                <a:solidFill>
                  <a:schemeClr val="bg1"/>
                </a:solidFill>
              </a:rPr>
              <a:t>Societal Benefits: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Recycling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Cost &amp; labor savings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Public awareness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Cleaner environments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1CEF00-E558-FE20-3D6D-348E1200D1D6}"/>
              </a:ext>
            </a:extLst>
          </p:cNvPr>
          <p:cNvSpPr txBox="1"/>
          <p:nvPr/>
        </p:nvSpPr>
        <p:spPr>
          <a:xfrm>
            <a:off x="3876677" y="3798331"/>
            <a:ext cx="4476750" cy="15696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Ethical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Dataset bias (clean images vs. real-world waste).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Energy &amp; environmental cost of deep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Accessibility gap between developed &amp; developing regions.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Importance of fairness and green AI practices.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1DAA08-5734-BE73-2C00-1C75997F3F12}"/>
              </a:ext>
            </a:extLst>
          </p:cNvPr>
          <p:cNvSpPr txBox="1"/>
          <p:nvPr/>
        </p:nvSpPr>
        <p:spPr>
          <a:xfrm>
            <a:off x="8515350" y="3428998"/>
            <a:ext cx="3106379" cy="23083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Real-World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ApplicationsSmart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Bins: Real-time classification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Recycling Plants: Automated pre-sorting.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Municipal Services: Optimized collection routes.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CSR Programs: Corporate sustainability integration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6483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058E7-96D8-84DE-D1B8-DF6A16605D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" y="176944"/>
            <a:ext cx="7658100" cy="508856"/>
          </a:xfrm>
        </p:spPr>
        <p:txBody>
          <a:bodyPr>
            <a:normAutofit fontScale="90000"/>
          </a:bodyPr>
          <a:lstStyle/>
          <a:p>
            <a:r>
              <a:rPr lang="en-US" sz="1800" b="1" dirty="0"/>
              <a:t>Dataset &amp; Data Preprocessing</a:t>
            </a:r>
            <a:endParaRPr lang="en-US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A0917A-41B0-0FF8-1DC3-45E298AAF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" y="914018"/>
            <a:ext cx="4619626" cy="3105532"/>
          </a:xfrm>
        </p:spPr>
        <p:txBody>
          <a:bodyPr>
            <a:noAutofit/>
          </a:bodyPr>
          <a:lstStyle/>
          <a:p>
            <a:pPr algn="l"/>
            <a:r>
              <a:rPr lang="en-US" sz="1400" b="1" dirty="0">
                <a:solidFill>
                  <a:schemeClr val="bg1"/>
                </a:solidFill>
              </a:rPr>
              <a:t>Garbage Classification Dataset (</a:t>
            </a:r>
            <a:r>
              <a:rPr lang="en-US" sz="1400" b="1" dirty="0" err="1">
                <a:solidFill>
                  <a:schemeClr val="bg1"/>
                </a:solidFill>
              </a:rPr>
              <a:t>TrashNet</a:t>
            </a:r>
            <a:r>
              <a:rPr lang="en-US" sz="1400" b="1" dirty="0">
                <a:solidFill>
                  <a:schemeClr val="bg1"/>
                </a:solidFill>
              </a:rPr>
              <a:t>)</a:t>
            </a:r>
            <a:r>
              <a:rPr lang="en-US" sz="1400" dirty="0">
                <a:solidFill>
                  <a:schemeClr val="bg1"/>
                </a:solidFill>
              </a:rPr>
              <a:t>, designed for computer vision tasks in waste classification and recycling applications. </a:t>
            </a:r>
          </a:p>
          <a:p>
            <a:pPr algn="l"/>
            <a:r>
              <a:rPr lang="en-US" sz="1400" dirty="0">
                <a:solidFill>
                  <a:schemeClr val="bg1"/>
                </a:solidFill>
              </a:rPr>
              <a:t>It provides labeled images of six waste categories: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Cardboard</a:t>
            </a:r>
            <a:r>
              <a:rPr lang="en-US" sz="1400" dirty="0">
                <a:solidFill>
                  <a:schemeClr val="bg1"/>
                </a:solidFill>
              </a:rPr>
              <a:t> (403 samples)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Glass</a:t>
            </a:r>
            <a:r>
              <a:rPr lang="en-US" sz="1400" dirty="0">
                <a:solidFill>
                  <a:schemeClr val="bg1"/>
                </a:solidFill>
              </a:rPr>
              <a:t> (501 samples)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Metal</a:t>
            </a:r>
            <a:r>
              <a:rPr lang="en-US" sz="1400" dirty="0">
                <a:solidFill>
                  <a:schemeClr val="bg1"/>
                </a:solidFill>
              </a:rPr>
              <a:t> (410 samples)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Paper</a:t>
            </a:r>
            <a:r>
              <a:rPr lang="en-US" sz="1400" dirty="0">
                <a:solidFill>
                  <a:schemeClr val="bg1"/>
                </a:solidFill>
              </a:rPr>
              <a:t> (594 samples)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Plastic</a:t>
            </a:r>
            <a:r>
              <a:rPr lang="en-US" sz="1400" dirty="0">
                <a:solidFill>
                  <a:schemeClr val="bg1"/>
                </a:solidFill>
              </a:rPr>
              <a:t> (482 samples)</a:t>
            </a:r>
          </a:p>
          <a:p>
            <a:pPr lvl="0" algn="l"/>
            <a:r>
              <a:rPr lang="en-US" sz="1400" b="1" dirty="0">
                <a:solidFill>
                  <a:schemeClr val="bg1"/>
                </a:solidFill>
              </a:rPr>
              <a:t>Trash</a:t>
            </a:r>
            <a:r>
              <a:rPr lang="en-US" sz="1400" dirty="0">
                <a:solidFill>
                  <a:schemeClr val="bg1"/>
                </a:solidFill>
              </a:rPr>
              <a:t> (137 samples)</a:t>
            </a:r>
          </a:p>
          <a:p>
            <a:pPr algn="l"/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00357-DD0B-A1BF-C94F-CDB251A90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005" y="1216342"/>
            <a:ext cx="3710940" cy="269176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D601F5-403E-8DE1-35C5-62152C9E837C}"/>
              </a:ext>
            </a:extLst>
          </p:cNvPr>
          <p:cNvSpPr txBox="1"/>
          <p:nvPr/>
        </p:nvSpPr>
        <p:spPr>
          <a:xfrm>
            <a:off x="8420100" y="1733461"/>
            <a:ext cx="3048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dataset is split into:</a:t>
            </a:r>
          </a:p>
          <a:p>
            <a:r>
              <a:rPr lang="en-US" dirty="0">
                <a:solidFill>
                  <a:schemeClr val="bg1"/>
                </a:solidFill>
              </a:rPr>
              <a:t>•	Training set: 1768 images</a:t>
            </a:r>
          </a:p>
          <a:p>
            <a:r>
              <a:rPr lang="en-US" dirty="0">
                <a:solidFill>
                  <a:schemeClr val="bg1"/>
                </a:solidFill>
              </a:rPr>
              <a:t>•	Validation set: 328 images</a:t>
            </a:r>
          </a:p>
          <a:p>
            <a:r>
              <a:rPr lang="en-US" dirty="0">
                <a:solidFill>
                  <a:schemeClr val="bg1"/>
                </a:solidFill>
              </a:rPr>
              <a:t>•	Test set: 431 images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B095C7-04A5-B5F7-5E45-D841D8080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861" y="4357454"/>
            <a:ext cx="2133600" cy="2133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391F9C2-A80A-885D-7B5A-B6093CD30603}"/>
              </a:ext>
            </a:extLst>
          </p:cNvPr>
          <p:cNvSpPr/>
          <p:nvPr/>
        </p:nvSpPr>
        <p:spPr>
          <a:xfrm>
            <a:off x="0" y="4660951"/>
            <a:ext cx="1458861" cy="5816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DATASET SAMPLES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ED4CAD-F792-FA19-7679-921420C001A5}"/>
              </a:ext>
            </a:extLst>
          </p:cNvPr>
          <p:cNvSpPr/>
          <p:nvPr/>
        </p:nvSpPr>
        <p:spPr>
          <a:xfrm>
            <a:off x="3859776" y="4639019"/>
            <a:ext cx="1934189" cy="60403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PRE-PROCESSED SAMPLES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F7B5459-5C32-9E2B-381B-3E00FFC4E6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965" y="4357454"/>
            <a:ext cx="2133600" cy="21336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2296F51-63C6-F892-C8FD-95CC04C222DB}"/>
              </a:ext>
            </a:extLst>
          </p:cNvPr>
          <p:cNvSpPr/>
          <p:nvPr/>
        </p:nvSpPr>
        <p:spPr>
          <a:xfrm>
            <a:off x="8152784" y="4542079"/>
            <a:ext cx="1708970" cy="9823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AUGMENTED SAMPLES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290A2FC-7505-2DFF-43B6-C87E6B603A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754" y="4357454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03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A7A53-4B69-E217-814B-9B92409B0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105661"/>
            <a:ext cx="9284110" cy="553100"/>
          </a:xfrm>
        </p:spPr>
        <p:txBody>
          <a:bodyPr>
            <a:noAutofit/>
          </a:bodyPr>
          <a:lstStyle/>
          <a:p>
            <a:r>
              <a:rPr lang="en-US" sz="1400" b="1" dirty="0"/>
              <a:t>Deep Learning(CNNs) AND TRANSFER LEARNING for Waste Classification</a:t>
            </a:r>
            <a:endParaRPr lang="en-US" sz="14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058630E-9577-56E0-B225-F9B3C08A21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 flipV="1">
            <a:off x="9606116" y="6518788"/>
            <a:ext cx="50317" cy="65680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D3DB72-E79F-4C6E-0C95-172092312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01" y="4084403"/>
            <a:ext cx="5709709" cy="250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8DB860-F277-3853-0D12-AFC263FB2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01" y="1304379"/>
            <a:ext cx="5750747" cy="250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798321-33AD-863E-BEEB-BA683561D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479" y="4084403"/>
            <a:ext cx="5751576" cy="251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CA2886-A01C-A2B4-239F-C296A2B20E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307" y="1304379"/>
            <a:ext cx="5750748" cy="25185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B6711C8-C7C8-D539-C2BF-1C29A4092416}"/>
              </a:ext>
            </a:extLst>
          </p:cNvPr>
          <p:cNvSpPr/>
          <p:nvPr/>
        </p:nvSpPr>
        <p:spPr>
          <a:xfrm>
            <a:off x="2694039" y="743940"/>
            <a:ext cx="1376516" cy="47526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17283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B86D3-D0E6-B03E-E19E-3E3DCDE67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272588"/>
              </p:ext>
            </p:extLst>
          </p:nvPr>
        </p:nvGraphicFramePr>
        <p:xfrm>
          <a:off x="332812" y="470234"/>
          <a:ext cx="10482672" cy="2147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20668">
                  <a:extLst>
                    <a:ext uri="{9D8B030D-6E8A-4147-A177-3AD203B41FA5}">
                      <a16:colId xmlns:a16="http://schemas.microsoft.com/office/drawing/2014/main" val="584233876"/>
                    </a:ext>
                  </a:extLst>
                </a:gridCol>
                <a:gridCol w="2620668">
                  <a:extLst>
                    <a:ext uri="{9D8B030D-6E8A-4147-A177-3AD203B41FA5}">
                      <a16:colId xmlns:a16="http://schemas.microsoft.com/office/drawing/2014/main" val="1750189194"/>
                    </a:ext>
                  </a:extLst>
                </a:gridCol>
                <a:gridCol w="2620668">
                  <a:extLst>
                    <a:ext uri="{9D8B030D-6E8A-4147-A177-3AD203B41FA5}">
                      <a16:colId xmlns:a16="http://schemas.microsoft.com/office/drawing/2014/main" val="1261990214"/>
                    </a:ext>
                  </a:extLst>
                </a:gridCol>
                <a:gridCol w="2620668">
                  <a:extLst>
                    <a:ext uri="{9D8B030D-6E8A-4147-A177-3AD203B41FA5}">
                      <a16:colId xmlns:a16="http://schemas.microsoft.com/office/drawing/2014/main" val="2319652170"/>
                    </a:ext>
                  </a:extLst>
                </a:gridCol>
              </a:tblGrid>
              <a:tr h="3009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Pretrained Model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Validation Accuracy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Test Accuracy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Strength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3716943"/>
                  </a:ext>
                </a:extLst>
              </a:tr>
              <a:tr h="3009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EfficientNetB1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~88%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~85%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Best accuracy + efficient.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4243809"/>
                  </a:ext>
                </a:extLst>
              </a:tr>
              <a:tr h="3009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ResNet50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~85%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~82%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Robust, well-balanced.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8451030"/>
                  </a:ext>
                </a:extLst>
              </a:tr>
              <a:tr h="62204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MobileNetV3Small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~83%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~81%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Lightweight, good for mobile deployment.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05420001"/>
                  </a:ext>
                </a:extLst>
              </a:tr>
              <a:tr h="62204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VGG16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>
                          <a:effectLst/>
                        </a:rPr>
                        <a:t>~80%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~78%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High capacity, but heavier and less efficient.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755161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EAA26C9-2BFF-4590-839B-8A4FF246B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12" y="3212280"/>
            <a:ext cx="7578882" cy="333600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B372FB-876F-9874-1930-DDC0BBAB8FCA}"/>
              </a:ext>
            </a:extLst>
          </p:cNvPr>
          <p:cNvSpPr txBox="1"/>
          <p:nvPr/>
        </p:nvSpPr>
        <p:spPr>
          <a:xfrm>
            <a:off x="8534401" y="3212280"/>
            <a:ext cx="2979174" cy="313932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b="1" u="sng" dirty="0"/>
              <a:t>Observations</a:t>
            </a:r>
          </a:p>
          <a:p>
            <a:r>
              <a:rPr lang="en-US" dirty="0"/>
              <a:t>•</a:t>
            </a:r>
            <a:r>
              <a:rPr lang="en-US" sz="1600" dirty="0"/>
              <a:t>Transfer learning boosted accuracy by 20–30% compared to the baseline CNN.</a:t>
            </a:r>
          </a:p>
          <a:p>
            <a:endParaRPr lang="en-US" sz="1600" dirty="0"/>
          </a:p>
          <a:p>
            <a:r>
              <a:rPr lang="en-US" sz="1600" dirty="0"/>
              <a:t>•EfficientNetB1 was the best overall: high accuracy and efficiency.</a:t>
            </a:r>
          </a:p>
          <a:p>
            <a:endParaRPr lang="en-US" sz="1600" dirty="0"/>
          </a:p>
          <a:p>
            <a:r>
              <a:rPr lang="en-US" sz="1600" dirty="0"/>
              <a:t>•MobileNetV3Small offered a great balance for resource-constrained deployment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51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21D200-2BF0-C7EF-656C-EE10BA4E7E1C}"/>
              </a:ext>
            </a:extLst>
          </p:cNvPr>
          <p:cNvSpPr txBox="1"/>
          <p:nvPr/>
        </p:nvSpPr>
        <p:spPr>
          <a:xfrm>
            <a:off x="157317" y="1266270"/>
            <a:ext cx="5260257" cy="4298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YOLOv8 Detection</a:t>
            </a:r>
          </a:p>
          <a:p>
            <a:endParaRPr lang="en-US" sz="2400" b="1" dirty="0"/>
          </a:p>
          <a:p>
            <a:r>
              <a:rPr lang="en-US" sz="1600" dirty="0"/>
              <a:t>YOLOv8</a:t>
            </a:r>
            <a:r>
              <a:rPr lang="en-US" sz="2400" b="1" dirty="0"/>
              <a:t> </a:t>
            </a:r>
            <a:r>
              <a:rPr lang="en-US" dirty="0"/>
              <a:t>for real-time detection.</a:t>
            </a:r>
          </a:p>
          <a:p>
            <a:r>
              <a:rPr lang="en-US" dirty="0"/>
              <a:t>Preprocessing: Resize 640×640, normalization, augmentation.</a:t>
            </a:r>
          </a:p>
          <a:p>
            <a:endParaRPr lang="en-US" dirty="0"/>
          </a:p>
          <a:p>
            <a:r>
              <a:rPr lang="en-US" b="1" dirty="0"/>
              <a:t>Training: 50 epochs, batch size 16, Adam optimizer.</a:t>
            </a:r>
          </a:p>
          <a:p>
            <a:r>
              <a:rPr lang="en-US" b="1" dirty="0"/>
              <a:t>Results:</a:t>
            </a:r>
          </a:p>
          <a:p>
            <a:r>
              <a:rPr lang="en-US" b="1" dirty="0"/>
              <a:t>Precision: 0.919</a:t>
            </a:r>
          </a:p>
          <a:p>
            <a:r>
              <a:rPr lang="en-US" b="1" dirty="0"/>
              <a:t>Recall: 0.926mAP &gt; 97%</a:t>
            </a:r>
          </a:p>
          <a:p>
            <a:endParaRPr lang="en-US" dirty="0"/>
          </a:p>
          <a:p>
            <a:r>
              <a:rPr lang="en-US" dirty="0"/>
              <a:t>Strongest: Paper, Cardboard, Glass</a:t>
            </a:r>
          </a:p>
          <a:p>
            <a:r>
              <a:rPr lang="en-US" dirty="0"/>
              <a:t>Weakest: Trash (confused with plastic/metal).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6BC62A-3FCB-38E3-6EF9-F22AC0AB33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7695" y="1117437"/>
            <a:ext cx="6402109" cy="48015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83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146F92-4323-5A23-BF80-D10691CF0C90}"/>
              </a:ext>
            </a:extLst>
          </p:cNvPr>
          <p:cNvSpPr txBox="1"/>
          <p:nvPr/>
        </p:nvSpPr>
        <p:spPr>
          <a:xfrm>
            <a:off x="161925" y="492026"/>
            <a:ext cx="4953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GANs for Augmentation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Generated synthetic waste images (3×64×64).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Training: 50 epochs, batch size 128, BCE loss.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59873-0108-6FD4-4707-1F74BFF81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752917"/>
            <a:ext cx="5943600" cy="3352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E97A66D-69A7-C934-3E8D-3E641302C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044" y="3299321"/>
            <a:ext cx="31623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8BBBFE-8BB7-27D0-34CC-F1C0C4F7D111}"/>
              </a:ext>
            </a:extLst>
          </p:cNvPr>
          <p:cNvSpPr txBox="1"/>
          <p:nvPr/>
        </p:nvSpPr>
        <p:spPr>
          <a:xfrm>
            <a:off x="6410325" y="1575911"/>
            <a:ext cx="5290062" cy="1491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Challenges: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Training instability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 collapse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Noisy/blurry outputs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Trade-off between </a:t>
            </a:r>
            <a:r>
              <a:rPr lang="en-US" b="1" dirty="0"/>
              <a:t>quality vs. diversity</a:t>
            </a:r>
            <a:r>
              <a:rPr lang="en-US" dirty="0"/>
              <a:t> of samples.</a:t>
            </a:r>
          </a:p>
        </p:txBody>
      </p:sp>
    </p:spTree>
    <p:extLst>
      <p:ext uri="{BB962C8B-B14F-4D97-AF65-F5344CB8AC3E}">
        <p14:creationId xmlns:p14="http://schemas.microsoft.com/office/powerpoint/2010/main" val="3623148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E6E52B-38E8-915B-507F-2E3095C4B0C0}"/>
              </a:ext>
            </a:extLst>
          </p:cNvPr>
          <p:cNvSpPr txBox="1"/>
          <p:nvPr/>
        </p:nvSpPr>
        <p:spPr>
          <a:xfrm>
            <a:off x="108155" y="201842"/>
            <a:ext cx="6096000" cy="92333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Autoencoder for Denoising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Encoder: Convolutional layers → latent representation.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Decoder: Transposed convolution layers → reconstruction.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7F2D76-168B-2295-6B3F-56C3830CF32B}"/>
              </a:ext>
            </a:extLst>
          </p:cNvPr>
          <p:cNvSpPr txBox="1"/>
          <p:nvPr/>
        </p:nvSpPr>
        <p:spPr>
          <a:xfrm>
            <a:off x="6096000" y="3273680"/>
            <a:ext cx="5407742" cy="150971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PSNR = 30.60 dB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SSIM = 0.8769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Outputs: Cleaner images, reduced Gaussian noise, preserved structure.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9AD3A1-BDB5-8F9F-7D93-D28CF3142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95" y="3135706"/>
            <a:ext cx="568452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6DB5EC-CB97-2E05-EC56-9439C4931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071" y="5054242"/>
            <a:ext cx="4419600" cy="4857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4ED638-4B51-23AC-2BC5-E7475633AA13}"/>
              </a:ext>
            </a:extLst>
          </p:cNvPr>
          <p:cNvSpPr txBox="1"/>
          <p:nvPr/>
        </p:nvSpPr>
        <p:spPr>
          <a:xfrm>
            <a:off x="297702" y="2676114"/>
            <a:ext cx="5684520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   Training: 20 epochs, batch size 128, Adam optimizer.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B74397-7014-ACA2-43E7-99F50B98C2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01" y="1238403"/>
            <a:ext cx="11582057" cy="11115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332158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70</TotalTime>
  <Words>683</Words>
  <Application>Microsoft Office PowerPoint</Application>
  <PresentationFormat>Widescreen</PresentationFormat>
  <Paragraphs>126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Smart Waste Classification and Recycling Assistant</vt:lpstr>
      <vt:lpstr>PowerPoint Presentation</vt:lpstr>
      <vt:lpstr>Dataset &amp; Data Preprocessing</vt:lpstr>
      <vt:lpstr>Deep Learning(CNNs) AND TRANSFER LEARNING for Waste Classification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حبيبة هلال محمد السيد</dc:creator>
  <cp:lastModifiedBy>حبيبة هلال محمد السيد</cp:lastModifiedBy>
  <cp:revision>1</cp:revision>
  <dcterms:created xsi:type="dcterms:W3CDTF">2025-09-06T03:38:47Z</dcterms:created>
  <dcterms:modified xsi:type="dcterms:W3CDTF">2025-09-06T04:49:21Z</dcterms:modified>
</cp:coreProperties>
</file>

<file path=docProps/thumbnail.jpeg>
</file>